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34FC4-BFF1-4910-8B9F-1E7CE6DF9DFB}" type="datetimeFigureOut">
              <a:rPr lang="en-US"/>
              <a:pPr/>
              <a:t>6/6/2012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D3F75-8DB6-4CAC-B13D-99A9A8CAD37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D3F75-8DB6-4CAC-B13D-99A9A8CAD37B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44830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D3F75-8DB6-4CAC-B13D-99A9A8CAD37B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4777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D3F75-8DB6-4CAC-B13D-99A9A8CAD37B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7307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D3F75-8DB6-4CAC-B13D-99A9A8CAD37B}" type="slidenum">
              <a:rPr lang="en-US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0713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D3F75-8DB6-4CAC-B13D-99A9A8CAD37B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7262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D3F75-8DB6-4CAC-B13D-99A9A8CAD37B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0508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D3F75-8DB6-4CAC-B13D-99A9A8CAD37B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3115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D3F75-8DB6-4CAC-B13D-99A9A8CAD37B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4650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D3F75-8DB6-4CAC-B13D-99A9A8CAD37B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8312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D3F75-8DB6-4CAC-B13D-99A9A8CAD37B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21265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D3F75-8DB6-4CAC-B13D-99A9A8CAD37B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82696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D3F75-8DB6-4CAC-B13D-99A9A8CAD37B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2580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2657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248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5880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8209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589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071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6979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407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7500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7256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1916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1889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Adaptive Tree-based Convergecast Protocol</a:t>
            </a:r>
            <a:br>
              <a:rPr lang="en-US"/>
            </a:b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/>
          </a:p>
          <a:p>
            <a:r>
              <a:rPr lang="en-US"/>
              <a:t>CS 234 Project - Anirudh Ramesh Iyer, Swaroop Kashyap Tiptur Srinivasa, Tameem Anwar</a:t>
            </a:r>
          </a:p>
          <a:p>
            <a:endParaRPr lang="en-US"/>
          </a:p>
          <a:p>
            <a:r>
              <a:rPr lang="en-US"/>
              <a:t>Guide - Prof. Nalini Venkatasubramanian, Zhijing 'Gene' Qin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Adaptive TBCR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>
                <a:solidFill>
                  <a:srgbClr val="000000"/>
                </a:solidFill>
              </a:rPr>
              <a:t>Handling System interaction between existing TBCR system and the proposed Adaptive TBCR solution.</a:t>
            </a:r>
          </a:p>
          <a:p>
            <a:pPr algn="just"/>
            <a:r>
              <a:rPr lang="en-US" dirty="0">
                <a:solidFill>
                  <a:srgbClr val="000000"/>
                </a:solidFill>
              </a:rPr>
              <a:t>Modification of existing TBCR data structures along with tweaking existing message formats.</a:t>
            </a:r>
          </a:p>
          <a:p>
            <a:pPr algn="just"/>
            <a:r>
              <a:rPr lang="en-US" dirty="0">
                <a:solidFill>
                  <a:srgbClr val="000000"/>
                </a:solidFill>
              </a:rPr>
              <a:t>Optimal number of message exchanges and reduction in PDU length using </a:t>
            </a:r>
            <a:r>
              <a:rPr lang="en-US" dirty="0" err="1">
                <a:solidFill>
                  <a:srgbClr val="000000"/>
                </a:solidFill>
              </a:rPr>
              <a:t>aggrgation</a:t>
            </a:r>
            <a:r>
              <a:rPr lang="en-US" dirty="0">
                <a:solidFill>
                  <a:srgbClr val="000000"/>
                </a:solidFill>
              </a:rPr>
              <a:t> to reduce message overhead in Adaptive TBCR.</a:t>
            </a:r>
          </a:p>
          <a:p>
            <a:pPr algn="just"/>
            <a:r>
              <a:rPr lang="en-US" dirty="0">
                <a:solidFill>
                  <a:srgbClr val="000000"/>
                </a:solidFill>
              </a:rPr>
              <a:t>Time!! Design and implementation of new protocol is a huge task.</a:t>
            </a: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1960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Adaptive TBCR - Status/ Future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>
                <a:solidFill>
                  <a:srgbClr val="64A73B"/>
                </a:solidFill>
              </a:rPr>
              <a:t>Currently building a prototype.</a:t>
            </a:r>
          </a:p>
          <a:p>
            <a:pPr algn="just"/>
            <a:r>
              <a:rPr lang="en-US" dirty="0">
                <a:solidFill>
                  <a:srgbClr val="64A73B"/>
                </a:solidFill>
              </a:rPr>
              <a:t>Data collection component is complete for rules 1, 2 ,3, 4 &amp; 5</a:t>
            </a:r>
          </a:p>
          <a:p>
            <a:pPr algn="just"/>
            <a:r>
              <a:rPr lang="en-US" dirty="0">
                <a:solidFill>
                  <a:srgbClr val="D67B01"/>
                </a:solidFill>
              </a:rPr>
              <a:t>Working on transport component &amp; decision-engine. </a:t>
            </a:r>
          </a:p>
          <a:p>
            <a:pPr algn="just"/>
            <a:r>
              <a:rPr lang="en-US" dirty="0">
                <a:solidFill>
                  <a:srgbClr val="D67B01"/>
                </a:solidFill>
              </a:rPr>
              <a:t>Transport component demands PDU for polled data, path change request, path change response and aggregation function for polled data.</a:t>
            </a:r>
          </a:p>
          <a:p>
            <a:pPr algn="just"/>
            <a:r>
              <a:rPr lang="en-US" dirty="0">
                <a:solidFill>
                  <a:srgbClr val="D67B01"/>
                </a:solidFill>
              </a:rPr>
              <a:t>In decision-engine we plan to write an xml based rules-engine which can be fed as an input with priorities per application type to allow network operator to customize ATBCR.</a:t>
            </a:r>
          </a:p>
          <a:p>
            <a:pPr algn="just"/>
            <a:r>
              <a:rPr lang="en-US" dirty="0">
                <a:solidFill>
                  <a:srgbClr val="002060"/>
                </a:solidFill>
              </a:rPr>
              <a:t>Also we plan to evaluate ATBCR v/s TBCR on a simulator (</a:t>
            </a:r>
            <a:r>
              <a:rPr lang="en-US" dirty="0" err="1">
                <a:solidFill>
                  <a:srgbClr val="002060"/>
                </a:solidFill>
              </a:rPr>
              <a:t>qualnet</a:t>
            </a:r>
            <a:r>
              <a:rPr lang="en-US" dirty="0">
                <a:solidFill>
                  <a:srgbClr val="002060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15174689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Franklin Gothic Book"/>
              </a:rPr>
              <a:t>Thank You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5288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  <a:latin typeface="Franklin Gothic Book"/>
              </a:rPr>
              <a:t>Characteristics of heterogeneous networks</a:t>
            </a:r>
          </a:p>
          <a:p>
            <a:pPr algn="just"/>
            <a:r>
              <a:rPr lang="en-US" dirty="0">
                <a:solidFill>
                  <a:srgbClr val="000000"/>
                </a:solidFill>
                <a:latin typeface="Franklin Gothic Book"/>
              </a:rPr>
              <a:t>Mobility - Stationary devices, Mobile device</a:t>
            </a:r>
          </a:p>
          <a:p>
            <a:pPr algn="just"/>
            <a:r>
              <a:rPr lang="en-US" dirty="0">
                <a:solidFill>
                  <a:srgbClr val="000000"/>
                </a:solidFill>
                <a:latin typeface="Franklin Gothic Book"/>
              </a:rPr>
              <a:t>Medium - Ethernet, </a:t>
            </a:r>
            <a:r>
              <a:rPr lang="en-US" dirty="0" err="1">
                <a:solidFill>
                  <a:srgbClr val="000000"/>
                </a:solidFill>
                <a:latin typeface="Franklin Gothic Book"/>
              </a:rPr>
              <a:t>WiFi</a:t>
            </a:r>
            <a:r>
              <a:rPr lang="en-US" dirty="0">
                <a:solidFill>
                  <a:srgbClr val="000000"/>
                </a:solidFill>
                <a:latin typeface="Franklin Gothic Book"/>
              </a:rPr>
              <a:t>, Bluetooth, </a:t>
            </a:r>
            <a:r>
              <a:rPr lang="en-US" dirty="0" err="1">
                <a:solidFill>
                  <a:srgbClr val="000000"/>
                </a:solidFill>
                <a:latin typeface="Franklin Gothic Book"/>
              </a:rPr>
              <a:t>Zigbee</a:t>
            </a:r>
            <a:endParaRPr lang="en-US" dirty="0">
              <a:solidFill>
                <a:srgbClr val="000000"/>
              </a:solidFill>
              <a:latin typeface="Franklin Gothic Book"/>
            </a:endParaRPr>
          </a:p>
          <a:p>
            <a:pPr algn="just"/>
            <a:r>
              <a:rPr lang="en-US" dirty="0">
                <a:solidFill>
                  <a:srgbClr val="000000"/>
                </a:solidFill>
                <a:latin typeface="Franklin Gothic Book"/>
              </a:rPr>
              <a:t>Computing Power - Servers, Desktops, Laptops, </a:t>
            </a:r>
            <a:r>
              <a:rPr lang="en-US" dirty="0" err="1">
                <a:solidFill>
                  <a:srgbClr val="000000"/>
                </a:solidFill>
                <a:latin typeface="Franklin Gothic Book"/>
              </a:rPr>
              <a:t>Smartphones</a:t>
            </a:r>
            <a:r>
              <a:rPr lang="en-US" dirty="0">
                <a:solidFill>
                  <a:srgbClr val="000000"/>
                </a:solidFill>
                <a:latin typeface="Franklin Gothic Book"/>
              </a:rPr>
              <a:t>, Motes</a:t>
            </a: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  <a:latin typeface="Franklin Gothic Book"/>
            </a:endParaRPr>
          </a:p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  <a:latin typeface="Franklin Gothic Book"/>
              </a:rPr>
              <a:t>Problems in heterogeneous networks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Franklin Gothic Book"/>
              </a:rPr>
              <a:t>Any distributed application needs its peers/nodes to talk to each other independent of underlying (heterogeneous)</a:t>
            </a:r>
            <a:r>
              <a:rPr lang="en-US" dirty="0">
                <a:solidFill>
                  <a:srgbClr val="000000"/>
                </a:solidFill>
                <a:latin typeface="Franklin Gothic Book"/>
              </a:rPr>
              <a:t> network.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Franklin Gothic Book"/>
              </a:rPr>
              <a:t>The solution to this problem is construction of overlay network and its management.</a:t>
            </a: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1347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Related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BCP, CTP are schemes used in Wireless Sensor Networks.</a:t>
            </a:r>
          </a:p>
          <a:p>
            <a:pPr algn="just"/>
            <a:r>
              <a:rPr lang="en-US" dirty="0">
                <a:solidFill>
                  <a:srgbClr val="000000"/>
                </a:solidFill>
              </a:rPr>
              <a:t>Tree-Based </a:t>
            </a:r>
            <a:r>
              <a:rPr lang="en-US" dirty="0" err="1">
                <a:solidFill>
                  <a:srgbClr val="000000"/>
                </a:solidFill>
              </a:rPr>
              <a:t>Convergecast</a:t>
            </a:r>
            <a:r>
              <a:rPr lang="en-US" dirty="0">
                <a:solidFill>
                  <a:srgbClr val="000000"/>
                </a:solidFill>
              </a:rPr>
              <a:t> Routing protocol is used for overlay construction and management in heterogeneous networks.</a:t>
            </a:r>
          </a:p>
          <a:p>
            <a:pPr algn="just"/>
            <a:r>
              <a:rPr lang="en-US" dirty="0">
                <a:solidFill>
                  <a:srgbClr val="000000"/>
                </a:solidFill>
                <a:latin typeface="Franklin Gothic Book"/>
              </a:rPr>
              <a:t>TBCR protocol is efficient and robust in terms of its control plane functions and control data exchange.</a:t>
            </a:r>
          </a:p>
        </p:txBody>
      </p:sp>
    </p:spTree>
    <p:extLst>
      <p:ext uri="{BB962C8B-B14F-4D97-AF65-F5344CB8AC3E}">
        <p14:creationId xmlns:p14="http://schemas.microsoft.com/office/powerpoint/2010/main" xmlns="" val="1504841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Recommended Improvements in TBCR - Adaptive TBCR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/>
              <a:t>Though TBCR protocol is efficient, it bases it's decision on hop-count as delay metric  and decision-making process is local to nodes.</a:t>
            </a:r>
          </a:p>
          <a:p>
            <a:pPr algn="just"/>
            <a:r>
              <a:rPr lang="en-US" dirty="0">
                <a:solidFill>
                  <a:srgbClr val="000000"/>
                </a:solidFill>
              </a:rPr>
              <a:t>We propose to extend the decision-making process by including parameters - RTT, Power consumption, Link saturation, Predictive mobility, Link medium and Link stability.</a:t>
            </a:r>
          </a:p>
          <a:p>
            <a:pPr algn="just"/>
            <a:r>
              <a:rPr lang="en-US" dirty="0">
                <a:solidFill>
                  <a:srgbClr val="000000"/>
                </a:solidFill>
              </a:rPr>
              <a:t>This information is collected locally at every node and pushed to the server which optimizes the current routing decision taken by TBCR.</a:t>
            </a:r>
          </a:p>
        </p:txBody>
      </p:sp>
    </p:spTree>
    <p:extLst>
      <p:ext uri="{BB962C8B-B14F-4D97-AF65-F5344CB8AC3E}">
        <p14:creationId xmlns:p14="http://schemas.microsoft.com/office/powerpoint/2010/main" xmlns="" val="674039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Adaptive TBCR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Pure localized decisions may not be optimal decisions as any decision taken does not consider </a:t>
            </a:r>
            <a:r>
              <a:rPr lang="en-US" dirty="0">
                <a:solidFill>
                  <a:srgbClr val="000000"/>
                </a:solidFill>
              </a:rPr>
              <a:t>information available more than one hop away from a node. Ex: Vanilla TBCR uses hop-count as delay and prefers one-hop path to a two-hop path which is not always optimal when one-hop path is saturated or signal strength (</a:t>
            </a:r>
            <a:r>
              <a:rPr lang="en-US" dirty="0" err="1">
                <a:solidFill>
                  <a:srgbClr val="000000"/>
                </a:solidFill>
              </a:rPr>
              <a:t>WiFi</a:t>
            </a:r>
            <a:r>
              <a:rPr lang="en-US" dirty="0">
                <a:solidFill>
                  <a:srgbClr val="000000"/>
                </a:solidFill>
              </a:rPr>
              <a:t>) is weak.</a:t>
            </a:r>
          </a:p>
          <a:p>
            <a:pPr algn="just"/>
            <a:r>
              <a:rPr lang="en-US" dirty="0">
                <a:solidFill>
                  <a:srgbClr val="000000"/>
                </a:solidFill>
              </a:rPr>
              <a:t>In Adaptive TBCR we define rules and actions which (selectively) overrides the decision taken by TBCR protocol.</a:t>
            </a:r>
          </a:p>
        </p:txBody>
      </p:sp>
    </p:spTree>
    <p:extLst>
      <p:ext uri="{BB962C8B-B14F-4D97-AF65-F5344CB8AC3E}">
        <p14:creationId xmlns:p14="http://schemas.microsoft.com/office/powerpoint/2010/main" xmlns="" val="3292762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Adaptive TBCR Design - Protocol 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/>
              <a:t>set of rules/actions are based on certain parameters which are defined as follows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endParaRPr lang="en-US" dirty="0"/>
          </a:p>
          <a:p>
            <a:pPr marL="457200" indent="-457200" algn="just">
              <a:buFont typeface="+mj-lt"/>
              <a:buAutoNum type="arabicPeriod"/>
            </a:pPr>
            <a:r>
              <a:rPr lang="en-US" dirty="0"/>
              <a:t>Enable ATBCR flag, A = 0 or 1. If yes then rest follows else discard.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/>
              <a:t>Node Stability S = 1 − 1/(uptime + 1) varies </a:t>
            </a:r>
            <a:r>
              <a:rPr lang="en-US" dirty="0">
                <a:solidFill>
                  <a:srgbClr val="000000"/>
                </a:solidFill>
              </a:rPr>
              <a:t>from 0 (worst) to 1 (best). Link stability is measured using period of time a pair of nodes have been connected with each other.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Link Utilization Ratio (LUR) = (Link Utilized)/(Link Capacity)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Delay D = RTT + Jitter. RTT, Jitter are plain ping and standard deviation in ping time, in our case it can be parent alive message and response to it.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Energy Efficiency E = (Combination of Data Transmitted &amp; Power Consumed). Bluetooth has data rate 1mbps, </a:t>
            </a:r>
            <a:r>
              <a:rPr lang="en-US" dirty="0" err="1">
                <a:solidFill>
                  <a:srgbClr val="000000"/>
                </a:solidFill>
              </a:rPr>
              <a:t>WiFi</a:t>
            </a:r>
            <a:r>
              <a:rPr lang="en-US" dirty="0">
                <a:solidFill>
                  <a:srgbClr val="000000"/>
                </a:solidFill>
              </a:rPr>
              <a:t> has data rate of 11-40mbps, Ethernet has </a:t>
            </a:r>
            <a:r>
              <a:rPr lang="en-US" dirty="0" err="1">
                <a:solidFill>
                  <a:srgbClr val="000000"/>
                </a:solidFill>
              </a:rPr>
              <a:t>dat</a:t>
            </a:r>
            <a:r>
              <a:rPr lang="en-US" dirty="0">
                <a:solidFill>
                  <a:srgbClr val="000000"/>
                </a:solidFill>
              </a:rPr>
              <a:t> rate of 10-100mbps(maybe Gs also). We define it as average power consumption per KB sent/received 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Link Medium N = Ethernet(1), </a:t>
            </a:r>
            <a:r>
              <a:rPr lang="en-US" dirty="0" err="1">
                <a:solidFill>
                  <a:srgbClr val="000000"/>
                </a:solidFill>
              </a:rPr>
              <a:t>WiFi</a:t>
            </a:r>
            <a:r>
              <a:rPr lang="en-US" dirty="0">
                <a:solidFill>
                  <a:srgbClr val="000000"/>
                </a:solidFill>
              </a:rPr>
              <a:t>(2), Bluetooth(3).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Mobility M = Velocity of a node (magnitude is generations hopped and direction is with respect to stationary nodes act as quadrants in the tree).</a:t>
            </a: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3295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Adaptive TBCR Design - Protocol Rules/Actions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/>
              <a:t>rules/actions are defined, in order of their priority, as follows:</a:t>
            </a:r>
          </a:p>
          <a:p>
            <a:pPr marL="0" indent="0" algn="just">
              <a:buNone/>
            </a:pPr>
            <a:endParaRPr lang="en-US" dirty="0"/>
          </a:p>
          <a:p>
            <a:pPr marL="457200" indent="-457200" algn="just">
              <a:buFont typeface="+mj-lt"/>
              <a:buAutoNum type="arabicPeriod"/>
            </a:pPr>
            <a:r>
              <a:rPr lang="en-US" dirty="0"/>
              <a:t>Energy efficient path. Compute energy efficiency of paths by checking power-drain rate of every path and switching to least power-drain path.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/>
              <a:t>Configurable ping message interval so that more stable links need not frequently check it out. This rule uses definitions 6, 2, 3 to minimize LUR due to control plane messages.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/>
              <a:t>Delay unit. Change delay metric to use RTT+4*Jitter </a:t>
            </a:r>
            <a:r>
              <a:rPr lang="en-US" dirty="0">
                <a:solidFill>
                  <a:srgbClr val="000000"/>
                </a:solidFill>
              </a:rPr>
              <a:t>from </a:t>
            </a:r>
            <a:r>
              <a:rPr lang="en-US" dirty="0" err="1">
                <a:solidFill>
                  <a:srgbClr val="000000"/>
                </a:solidFill>
              </a:rPr>
              <a:t>hopcount</a:t>
            </a:r>
            <a:r>
              <a:rPr lang="en-US" dirty="0">
                <a:solidFill>
                  <a:srgbClr val="000000"/>
                </a:solidFill>
              </a:rPr>
              <a:t>. This rule uses definition 4.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Weighted Tree balancing (Load balancing). This rule balances the tree based on Link Utilization and uses definitions 3 and 2 (prefers more stable and high capacity links).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LUR% change with time. This rules uses definition 3 to judge switching to a path which has stable capacity for applications which demand higher capacity.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Best Parent prediction. This rule is based on mobility of child node, uses definition 7 and 6 to predict where a node will be at a certain point in time.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Radically Different Topology. Change hierarchy from tree to cone like having a virtual ring(maybe partial) at every generation level. If higher link from generation </a:t>
            </a:r>
            <a:r>
              <a:rPr lang="en-US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to i−1 is choking/choked then we try to load-balance using path (</a:t>
            </a:r>
            <a:r>
              <a:rPr lang="en-US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, j) to (</a:t>
            </a:r>
            <a:r>
              <a:rPr lang="en-US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, j+1) (basically a neighbor) then (</a:t>
            </a:r>
            <a:r>
              <a:rPr lang="en-US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, j+1) to (i−1) (to generation </a:t>
            </a:r>
            <a:r>
              <a:rPr lang="en-US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’ parent). This rule uses LUR, definitions 1 &amp; 3.</a:t>
            </a: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en-US" i="1" dirty="0">
                <a:solidFill>
                  <a:srgbClr val="000000"/>
                </a:solidFill>
              </a:rPr>
              <a:t>Rules 6 and 7 are currently not being considered for ATBCR prototype.</a:t>
            </a: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0867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Adaptive TBCR </a:t>
            </a:r>
            <a:r>
              <a:rPr lang="en-US" dirty="0" smtClean="0"/>
              <a:t>Component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Picture 3" descr="clie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90800" y="2133600"/>
            <a:ext cx="4114800" cy="191906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 descr="serv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90800" y="4191000"/>
            <a:ext cx="4090701" cy="19812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2947551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Adaptive TBCR </a:t>
            </a:r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</a:rPr>
              <a:t>Data Structures:</a:t>
            </a: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IPv4 Neighbors List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Path List &lt;Path, Power Drain, LUR, Delay, Stability&gt;</a:t>
            </a: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</a:rPr>
              <a:t>Messages:</a:t>
            </a: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Polled Data PDU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Path Change Request PDU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Path Change Accept PDU</a:t>
            </a: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97956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</TotalTime>
  <Words>820</Words>
  <Application>Microsoft Office PowerPoint</Application>
  <PresentationFormat>On-screen Show (4:3)</PresentationFormat>
  <Paragraphs>89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Pushpin</vt:lpstr>
      <vt:lpstr>Adaptive Tree-based Convergecast Protocol </vt:lpstr>
      <vt:lpstr>Introduction</vt:lpstr>
      <vt:lpstr>Related Work</vt:lpstr>
      <vt:lpstr>Recommended Improvements in TBCR - Adaptive TBCR</vt:lpstr>
      <vt:lpstr>Adaptive TBCR</vt:lpstr>
      <vt:lpstr>Adaptive TBCR Design - Protocol Metrics</vt:lpstr>
      <vt:lpstr>Adaptive TBCR Design - Protocol Rules/Actions</vt:lpstr>
      <vt:lpstr>Adaptive TBCR Component Diagram</vt:lpstr>
      <vt:lpstr>Adaptive TBCR Implementation</vt:lpstr>
      <vt:lpstr>Adaptive TBCR Challenges</vt:lpstr>
      <vt:lpstr>Adaptive TBCR - Status/ Future Work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Adaptive Tree-based Convergecast Protocol</dc:title>
  <dc:creator>Gautham</dc:creator>
  <cp:lastModifiedBy>Gautham</cp:lastModifiedBy>
  <cp:revision>23</cp:revision>
  <dcterms:modified xsi:type="dcterms:W3CDTF">2012-06-07T06:38:22Z</dcterms:modified>
</cp:coreProperties>
</file>